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85"/>
  </p:notesMasterIdLst>
  <p:handoutMasterIdLst>
    <p:handoutMasterId r:id="rId86"/>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701" r:id="rId31"/>
    <p:sldId id="267" r:id="rId32"/>
    <p:sldId id="289" r:id="rId33"/>
    <p:sldId id="307" r:id="rId34"/>
    <p:sldId id="265" r:id="rId35"/>
    <p:sldId id="266" r:id="rId36"/>
    <p:sldId id="268" r:id="rId37"/>
    <p:sldId id="295" r:id="rId38"/>
    <p:sldId id="311" r:id="rId39"/>
    <p:sldId id="489" r:id="rId40"/>
    <p:sldId id="294" r:id="rId41"/>
    <p:sldId id="330" r:id="rId42"/>
    <p:sldId id="490" r:id="rId43"/>
    <p:sldId id="439" r:id="rId44"/>
    <p:sldId id="366" r:id="rId45"/>
    <p:sldId id="511" r:id="rId46"/>
    <p:sldId id="314" r:id="rId47"/>
    <p:sldId id="336" r:id="rId48"/>
    <p:sldId id="491" r:id="rId49"/>
    <p:sldId id="335" r:id="rId50"/>
    <p:sldId id="512" r:id="rId51"/>
    <p:sldId id="373" r:id="rId52"/>
    <p:sldId id="492" r:id="rId53"/>
    <p:sldId id="328" r:id="rId54"/>
    <p:sldId id="699" r:id="rId55"/>
    <p:sldId id="700" r:id="rId56"/>
    <p:sldId id="703" r:id="rId57"/>
    <p:sldId id="408" r:id="rId58"/>
    <p:sldId id="435" r:id="rId59"/>
    <p:sldId id="436" r:id="rId60"/>
    <p:sldId id="506" r:id="rId61"/>
    <p:sldId id="437" r:id="rId62"/>
    <p:sldId id="438" r:id="rId63"/>
    <p:sldId id="464" r:id="rId64"/>
    <p:sldId id="508" r:id="rId65"/>
    <p:sldId id="465" r:id="rId66"/>
    <p:sldId id="466" r:id="rId67"/>
    <p:sldId id="705" r:id="rId68"/>
    <p:sldId id="692" r:id="rId69"/>
    <p:sldId id="706" r:id="rId70"/>
    <p:sldId id="707" r:id="rId71"/>
    <p:sldId id="467" r:id="rId72"/>
    <p:sldId id="447" r:id="rId73"/>
    <p:sldId id="412" r:id="rId74"/>
    <p:sldId id="392" r:id="rId75"/>
    <p:sldId id="441" r:id="rId76"/>
    <p:sldId id="513" r:id="rId77"/>
    <p:sldId id="514" r:id="rId78"/>
    <p:sldId id="515" r:id="rId79"/>
    <p:sldId id="450" r:id="rId80"/>
    <p:sldId id="399" r:id="rId81"/>
    <p:sldId id="391" r:id="rId82"/>
    <p:sldId id="702" r:id="rId83"/>
    <p:sldId id="319" r:id="rId84"/>
  </p:sldIdLst>
  <p:sldSz cx="12192000" cy="6858000"/>
  <p:notesSz cx="7315200" cy="9601200"/>
  <p:embeddedFontLst>
    <p:embeddedFont>
      <p:font typeface="Baskerville Old Face" panose="02020602080505020303" pitchFamily="18" charset="0"/>
      <p:regular r:id="rId87"/>
    </p:embeddedFont>
    <p:embeddedFont>
      <p:font typeface="Calibri" panose="020F0502020204030204" pitchFamily="34" charset="0"/>
      <p:regular r:id="rId88"/>
      <p:bold r:id="rId89"/>
      <p:italic r:id="rId90"/>
      <p:boldItalic r:id="rId91"/>
    </p:embeddedFont>
    <p:embeddedFont>
      <p:font typeface="Candara" panose="020E0502030303020204" pitchFamily="34" charset="0"/>
      <p:regular r:id="rId92"/>
      <p:bold r:id="rId93"/>
      <p:italic r:id="rId94"/>
      <p:boldItalic r:id="rId95"/>
    </p:embeddedFont>
    <p:embeddedFont>
      <p:font typeface="Century Gothic" panose="020B0502020202020204" pitchFamily="34" charset="0"/>
      <p:regular r:id="rId96"/>
      <p:bold r:id="rId97"/>
      <p:italic r:id="rId98"/>
      <p:boldItalic r:id="rId99"/>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701"/>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699"/>
            <p14:sldId id="700"/>
            <p14:sldId id="703"/>
            <p14:sldId id="408"/>
            <p14:sldId id="435"/>
            <p14:sldId id="436"/>
            <p14:sldId id="506"/>
            <p14:sldId id="437"/>
            <p14:sldId id="438"/>
            <p14:sldId id="464"/>
            <p14:sldId id="508"/>
            <p14:sldId id="465"/>
            <p14:sldId id="466"/>
            <p14:sldId id="705"/>
            <p14:sldId id="692"/>
            <p14:sldId id="706"/>
            <p14:sldId id="707"/>
            <p14:sldId id="467"/>
            <p14:sldId id="447"/>
            <p14:sldId id="41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702"/>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94" d="100"/>
          <a:sy n="94" d="100"/>
        </p:scale>
        <p:origin x="996"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31</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33</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34</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35</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36</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37</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38</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dirty="0"/>
              <a:t>Peter von Bucher (working at </a:t>
            </a:r>
            <a:r>
              <a:rPr lang="en-US" dirty="0" err="1"/>
              <a:t>Carollo</a:t>
            </a:r>
            <a:r>
              <a:rPr lang="en-US" dirty="0"/>
              <a:t> since 2010 approximately)</a:t>
            </a:r>
            <a:endParaRPr lang="en-US" dirty="0">
              <a:solidFill>
                <a:srgbClr val="660066"/>
              </a:solidFill>
            </a:endParaRPr>
          </a:p>
          <a:p>
            <a:r>
              <a:rPr lang="en-US" dirty="0">
                <a:solidFill>
                  <a:srgbClr val="660066"/>
                </a:solidFill>
              </a:rPr>
              <a:t>Presidential </a:t>
            </a:r>
            <a:r>
              <a:rPr lang="en-US" dirty="0" err="1">
                <a:solidFill>
                  <a:srgbClr val="660066"/>
                </a:solidFill>
              </a:rPr>
              <a:t>Prez</a:t>
            </a:r>
            <a:r>
              <a:rPr lang="en-US" dirty="0">
                <a:solidFill>
                  <a:srgbClr val="660066"/>
                </a:solidFill>
              </a:rPr>
              <a:t>: Alana </a:t>
            </a:r>
            <a:r>
              <a:rPr lang="en-US" dirty="0" err="1">
                <a:solidFill>
                  <a:srgbClr val="660066"/>
                </a:solidFill>
              </a:rPr>
              <a:t>Jonat</a:t>
            </a:r>
            <a:endParaRPr lang="en-US" dirty="0">
              <a:solidFill>
                <a:srgbClr val="660066"/>
              </a:solidFill>
            </a:endParaRPr>
          </a:p>
          <a:p>
            <a:r>
              <a:rPr lang="en-US" dirty="0">
                <a:solidFill>
                  <a:srgbClr val="660066"/>
                </a:solidFill>
              </a:rPr>
              <a:t>Executive Mastermind: Roslyn </a:t>
            </a:r>
            <a:r>
              <a:rPr lang="en-US" dirty="0" err="1">
                <a:solidFill>
                  <a:srgbClr val="660066"/>
                </a:solidFill>
              </a:rPr>
              <a:t>Odum</a:t>
            </a:r>
            <a:endParaRPr lang="en-US" dirty="0">
              <a:solidFill>
                <a:srgbClr val="6600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40</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41</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45</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46</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47</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49</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51</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53</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57</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after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59</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60</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72</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75</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78</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79</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83</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52.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8.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2.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5.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8.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4.png"/><Relationship Id="rId5" Type="http://schemas.openxmlformats.org/officeDocument/2006/relationships/tags" Target="../tags/tag35.xml"/><Relationship Id="rId10" Type="http://schemas.openxmlformats.org/officeDocument/2006/relationships/image" Target="../media/image63.png"/><Relationship Id="rId4" Type="http://schemas.openxmlformats.org/officeDocument/2006/relationships/tags" Target="../tags/tag34.xml"/><Relationship Id="rId9" Type="http://schemas.openxmlformats.org/officeDocument/2006/relationships/image" Target="../media/image62.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39.xml"/><Relationship Id="rId7" Type="http://schemas.openxmlformats.org/officeDocument/2006/relationships/image" Target="../media/image6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60.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0.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2.jpeg"/><Relationship Id="rId4" Type="http://schemas.openxmlformats.org/officeDocument/2006/relationships/image" Target="../media/image74.wmf"/></Relationships>
</file>

<file path=ppt/slides/_rels/slide4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72.jpeg"/><Relationship Id="rId5" Type="http://schemas.openxmlformats.org/officeDocument/2006/relationships/image" Target="../media/image74.wmf"/><Relationship Id="rId4" Type="http://schemas.openxmlformats.org/officeDocument/2006/relationships/notesSlide" Target="../notesSlides/notesSlide32.xm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image" Target="../media/image8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7.jpeg"/><Relationship Id="rId5" Type="http://schemas.openxmlformats.org/officeDocument/2006/relationships/image" Target="../media/image79.jpeg"/><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7.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2.jpeg"/><Relationship Id="rId5" Type="http://schemas.openxmlformats.org/officeDocument/2006/relationships/image" Target="../media/image91.wmf"/><Relationship Id="rId4" Type="http://schemas.openxmlformats.org/officeDocument/2006/relationships/image" Target="../media/image90.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72.jpeg"/><Relationship Id="rId5" Type="http://schemas.openxmlformats.org/officeDocument/2006/relationships/image" Target="../media/image91.wmf"/><Relationship Id="rId4" Type="http://schemas.openxmlformats.org/officeDocument/2006/relationships/image" Target="../media/image90.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91.wmf"/><Relationship Id="rId4" Type="http://schemas.openxmlformats.org/officeDocument/2006/relationships/image" Target="../media/image90.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72.jpeg"/><Relationship Id="rId5" Type="http://schemas.openxmlformats.org/officeDocument/2006/relationships/image" Target="../media/image91.wmf"/><Relationship Id="rId4" Type="http://schemas.openxmlformats.org/officeDocument/2006/relationships/image" Target="../media/image90.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92.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91.wmf"/><Relationship Id="rId4" Type="http://schemas.openxmlformats.org/officeDocument/2006/relationships/image" Target="../media/image90.wmf"/></Relationships>
</file>

<file path=ppt/slides/_rels/slide62.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91.wmf"/></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03.jpe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74.xml.rels><?xml version="1.0" encoding="UTF-8" standalone="yes"?>
<Relationships xmlns="http://schemas.openxmlformats.org/package/2006/relationships"><Relationship Id="rId8" Type="http://schemas.openxmlformats.org/officeDocument/2006/relationships/image" Target="../media/image105.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7.png"/><Relationship Id="rId5" Type="http://schemas.openxmlformats.org/officeDocument/2006/relationships/tags" Target="../tags/tag57.xml"/><Relationship Id="rId10" Type="http://schemas.openxmlformats.org/officeDocument/2006/relationships/image" Target="../media/image106.png"/><Relationship Id="rId4" Type="http://schemas.openxmlformats.org/officeDocument/2006/relationships/tags" Target="../tags/tag56.xml"/><Relationship Id="rId9" Type="http://schemas.openxmlformats.org/officeDocument/2006/relationships/image" Target="../media/image3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tags" Target="../tags/tag61.xml"/><Relationship Id="rId7" Type="http://schemas.openxmlformats.org/officeDocument/2006/relationships/image" Target="../media/image11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11.png"/><Relationship Id="rId5" Type="http://schemas.openxmlformats.org/officeDocument/2006/relationships/image" Target="../media/image110.emf"/><Relationship Id="rId4"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7.png"/><Relationship Id="rId5" Type="http://schemas.openxmlformats.org/officeDocument/2006/relationships/tags" Target="../tags/tag66.xml"/><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tags" Target="../tags/tag65.xml"/><Relationship Id="rId9" Type="http://schemas.openxmlformats.org/officeDocument/2006/relationships/image" Target="../media/image115.wmf"/><Relationship Id="rId14" Type="http://schemas.openxmlformats.org/officeDocument/2006/relationships/image" Target="../media/image120.png"/></Relationships>
</file>

<file path=ppt/slides/_rels/slide7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slideLayout" Target="../slideLayouts/slideLayout2.xml"/><Relationship Id="rId7" Type="http://schemas.openxmlformats.org/officeDocument/2006/relationships/image" Target="../media/image12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15.wmf"/><Relationship Id="rId5" Type="http://schemas.openxmlformats.org/officeDocument/2006/relationships/image" Target="../media/image122.emf"/><Relationship Id="rId4" Type="http://schemas.openxmlformats.org/officeDocument/2006/relationships/notesSlide" Target="../notesSlides/notesSlide50.xml"/></Relationships>
</file>

<file path=ppt/slides/_rels/slide79.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notesSlide" Target="../notesSlides/notesSlide51.xml"/></Relationships>
</file>

<file path=ppt/slides/_rels/slide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8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90.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91.wmf"/><Relationship Id="rId5" Type="http://schemas.openxmlformats.org/officeDocument/2006/relationships/image" Target="../media/image127.png"/><Relationship Id="rId4" Type="http://schemas.openxmlformats.org/officeDocument/2006/relationships/image" Target="../media/image72.jpeg"/></Relationships>
</file>

<file path=ppt/slides/_rels/slide81.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6.xml"/><Relationship Id="rId7" Type="http://schemas.openxmlformats.org/officeDocument/2006/relationships/image" Target="../media/image12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31.png"/><Relationship Id="rId4" Type="http://schemas.openxmlformats.org/officeDocument/2006/relationships/tags" Target="../tags/tag77.xml"/><Relationship Id="rId9" Type="http://schemas.openxmlformats.org/officeDocument/2006/relationships/image" Target="../media/image130.png"/></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3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3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difficult?</a:t>
            </a:r>
          </a:p>
          <a:p>
            <a:r>
              <a:rPr lang="en-US" dirty="0"/>
              <a:t>What are the desired properties of the device that meters chemicals into a water treatment plant?</a:t>
            </a:r>
          </a:p>
          <a:p>
            <a:pPr lvl="1"/>
            <a:r>
              <a:rPr lang="en-US" dirty="0"/>
              <a:t>We need constant head as the chemical stock tank empties</a:t>
            </a:r>
          </a:p>
          <a:p>
            <a:pPr lvl="1"/>
            <a:r>
              <a:rPr lang="en-US" dirty="0"/>
              <a:t>Elegant simplicity with few moving parts</a:t>
            </a:r>
          </a:p>
          <a:p>
            <a:pPr lvl="1"/>
            <a:r>
              <a:rPr lang="en-US" dirty="0"/>
              <a:t>Easy for the operator to set the chemical dose (rather than flow)</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28074" y="3974668"/>
            <a:ext cx="4490372" cy="2554545"/>
            <a:chOff x="2672553" y="4573469"/>
            <a:chExt cx="4490372" cy="2554545"/>
          </a:xfrm>
        </p:grpSpPr>
        <p:sp>
          <p:nvSpPr>
            <p:cNvPr id="22" name="TextBox 21">
              <a:extLst>
                <a:ext uri="{FF2B5EF4-FFF2-40B4-BE49-F238E27FC236}">
                  <a16:creationId xmlns:a16="http://schemas.microsoft.com/office/drawing/2014/main" id="{070ABBEA-4033-46BA-BFCE-90EEA5FE99CA}"/>
                </a:ext>
              </a:extLst>
            </p:cNvPr>
            <p:cNvSpPr txBox="1"/>
            <p:nvPr/>
          </p:nvSpPr>
          <p:spPr>
            <a:xfrm>
              <a:off x="3686472" y="4573469"/>
              <a:ext cx="3476453" cy="2554545"/>
            </a:xfrm>
            <a:prstGeom prst="rect">
              <a:avLst/>
            </a:prstGeom>
            <a:noFill/>
          </p:spPr>
          <p:txBody>
            <a:bodyPr wrap="square" rtlCol="0">
              <a:spAutoFit/>
            </a:bodyPr>
            <a:lstStyle/>
            <a:p>
              <a:r>
                <a:rPr lang="en-US" sz="3200" dirty="0"/>
                <a:t>Sedimentation tank drain has minor losses for entrance, exit, and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2672553" y="55633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1639533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2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r>
              <a:rPr lang="en-US" sz="2800" dirty="0"/>
              <a:t>Vary either the head or the flow resistance to vary the flow rate (current)</a:t>
            </a:r>
          </a:p>
          <a:p>
            <a:pPr marL="914400" lvl="1" indent="-457200">
              <a:buFont typeface="+mj-lt"/>
              <a:buAutoNum type="arabicPeriod"/>
            </a:pPr>
            <a:r>
              <a:rPr lang="en-US" sz="2400" dirty="0"/>
              <a:t>Vary head by adjusting the constant head tank elevation or the outlet elevation of a flexible tube</a:t>
            </a:r>
          </a:p>
          <a:p>
            <a:pPr marL="914400" lvl="1" indent="-457200">
              <a:buFont typeface="+mj-lt"/>
              <a:buAutoNum type="arabicPeriod"/>
            </a:pPr>
            <a:r>
              <a:rPr lang="en-US" sz="2400" dirty="0"/>
              <a:t>Vary orifice size (flow resistance) by adjusting a valve</a:t>
            </a:r>
          </a:p>
        </p:txBody>
      </p:sp>
      <p:sp>
        <p:nvSpPr>
          <p:cNvPr id="7" name="Rectangle 4"/>
          <p:cNvSpPr>
            <a:spLocks noChangeArrowheads="1"/>
          </p:cNvSpPr>
          <p:nvPr/>
        </p:nvSpPr>
        <p:spPr bwMode="auto">
          <a:xfrm>
            <a:off x="1432202"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432202"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432202"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Hypochlorinator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84"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51"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9553903"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A192A-F15C-4181-A32C-442B549CC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7388" y="1612830"/>
            <a:ext cx="1571844" cy="4925112"/>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A0BCAC-EBE0-4ADC-B413-2FD77DEEB9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287608" y="1595120"/>
            <a:ext cx="1762166" cy="5191760"/>
          </a:xfrm>
          <a:prstGeom prst="rect">
            <a:avLst/>
          </a:prstGeom>
        </p:spPr>
      </p:pic>
      <p:pic>
        <p:nvPicPr>
          <p:cNvPr id="14" name="Picture 13">
            <a:extLst>
              <a:ext uri="{FF2B5EF4-FFF2-40B4-BE49-F238E27FC236}">
                <a16:creationId xmlns:a16="http://schemas.microsoft.com/office/drawing/2014/main" id="{3F26BF18-691A-4AF5-A505-8D05C6FE7E2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42410" y="1524000"/>
            <a:ext cx="5838918" cy="5334000"/>
          </a:xfrm>
          <a:prstGeom prst="rect">
            <a:avLst/>
          </a:prstGeom>
        </p:spPr>
      </p:pic>
      <p:sp>
        <p:nvSpPr>
          <p:cNvPr id="3" name="TextBox 2">
            <a:extLst>
              <a:ext uri="{FF2B5EF4-FFF2-40B4-BE49-F238E27FC236}">
                <a16:creationId xmlns:a16="http://schemas.microsoft.com/office/drawing/2014/main" id="{4C05CE4C-3F4E-4FB6-A4DB-7ED4BA1CC7EB}"/>
              </a:ext>
            </a:extLst>
          </p:cNvPr>
          <p:cNvSpPr txBox="1"/>
          <p:nvPr/>
        </p:nvSpPr>
        <p:spPr>
          <a:xfrm>
            <a:off x="1889030" y="3228945"/>
            <a:ext cx="704873"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Float</a:t>
            </a:r>
          </a:p>
        </p:txBody>
      </p:sp>
      <p:sp>
        <p:nvSpPr>
          <p:cNvPr id="4" name="TextBox 3">
            <a:extLst>
              <a:ext uri="{FF2B5EF4-FFF2-40B4-BE49-F238E27FC236}">
                <a16:creationId xmlns:a16="http://schemas.microsoft.com/office/drawing/2014/main" id="{8156C341-7C0B-4DE5-A83E-AD9F3B32A76C}"/>
              </a:ext>
            </a:extLst>
          </p:cNvPr>
          <p:cNvSpPr txBox="1"/>
          <p:nvPr/>
        </p:nvSpPr>
        <p:spPr>
          <a:xfrm>
            <a:off x="6753475" y="2027469"/>
            <a:ext cx="871201"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Sliders</a:t>
            </a:r>
          </a:p>
        </p:txBody>
      </p:sp>
      <p:cxnSp>
        <p:nvCxnSpPr>
          <p:cNvPr id="5" name="Straight Arrow Connector 4">
            <a:extLst>
              <a:ext uri="{FF2B5EF4-FFF2-40B4-BE49-F238E27FC236}">
                <a16:creationId xmlns:a16="http://schemas.microsoft.com/office/drawing/2014/main" id="{EE5A2435-0A8C-4BD2-B848-8612D6CE2865}"/>
              </a:ext>
            </a:extLst>
          </p:cNvPr>
          <p:cNvCxnSpPr>
            <a:cxnSpLocks/>
          </p:cNvCxnSpPr>
          <p:nvPr/>
        </p:nvCxnSpPr>
        <p:spPr>
          <a:xfrm>
            <a:off x="6753475" y="2227524"/>
            <a:ext cx="0" cy="92273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B3EAC8-3439-4063-8FFC-FD8292AC3D40}"/>
              </a:ext>
            </a:extLst>
          </p:cNvPr>
          <p:cNvCxnSpPr>
            <a:cxnSpLocks/>
            <a:stCxn id="4" idx="1"/>
          </p:cNvCxnSpPr>
          <p:nvPr/>
        </p:nvCxnSpPr>
        <p:spPr>
          <a:xfrm flipH="1">
            <a:off x="5810661" y="2227524"/>
            <a:ext cx="942814" cy="4844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3AD92-798A-4D34-829C-D40DBB05848B}"/>
              </a:ext>
            </a:extLst>
          </p:cNvPr>
          <p:cNvSpPr txBox="1"/>
          <p:nvPr/>
        </p:nvSpPr>
        <p:spPr>
          <a:xfrm>
            <a:off x="3678780" y="4905920"/>
            <a:ext cx="1343638"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Drop tubes</a:t>
            </a:r>
          </a:p>
        </p:txBody>
      </p:sp>
      <p:cxnSp>
        <p:nvCxnSpPr>
          <p:cNvPr id="8" name="Straight Arrow Connector 7">
            <a:extLst>
              <a:ext uri="{FF2B5EF4-FFF2-40B4-BE49-F238E27FC236}">
                <a16:creationId xmlns:a16="http://schemas.microsoft.com/office/drawing/2014/main" id="{9D68C643-24D3-4CB9-9739-B8BE7B014272}"/>
              </a:ext>
            </a:extLst>
          </p:cNvPr>
          <p:cNvCxnSpPr>
            <a:cxnSpLocks/>
            <a:stCxn id="7" idx="3"/>
          </p:cNvCxnSpPr>
          <p:nvPr/>
        </p:nvCxnSpPr>
        <p:spPr>
          <a:xfrm>
            <a:off x="5022418" y="5105975"/>
            <a:ext cx="1731057" cy="22802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E5F2EA-66EC-4A12-A24B-67F59FD98EB2}"/>
              </a:ext>
            </a:extLst>
          </p:cNvPr>
          <p:cNvCxnSpPr>
            <a:cxnSpLocks/>
            <a:stCxn id="7" idx="3"/>
          </p:cNvCxnSpPr>
          <p:nvPr/>
        </p:nvCxnSpPr>
        <p:spPr>
          <a:xfrm flipV="1">
            <a:off x="5022418" y="4920973"/>
            <a:ext cx="612178" cy="18500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FB5F6-A3BF-4180-9F77-5AC3C39B6B45}"/>
              </a:ext>
            </a:extLst>
          </p:cNvPr>
          <p:cNvSpPr txBox="1"/>
          <p:nvPr/>
        </p:nvSpPr>
        <p:spPr>
          <a:xfrm>
            <a:off x="8667624" y="5243802"/>
            <a:ext cx="1418096" cy="707886"/>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Connect to </a:t>
            </a:r>
            <a:r>
              <a:rPr lang="en-US" sz="2000" dirty="0" err="1">
                <a:latin typeface="Calibri" panose="020F0502020204030204" pitchFamily="34" charset="0"/>
                <a:cs typeface="Calibri" panose="020F0502020204030204" pitchFamily="34" charset="0"/>
              </a:rPr>
              <a:t>doser</a:t>
            </a:r>
            <a:r>
              <a:rPr lang="en-US" sz="2000" dirty="0">
                <a:latin typeface="Calibri" panose="020F0502020204030204" pitchFamily="34" charset="0"/>
                <a:cs typeface="Calibri" panose="020F0502020204030204" pitchFamily="34" charset="0"/>
              </a:rPr>
              <a:t> tubes</a:t>
            </a:r>
          </a:p>
        </p:txBody>
      </p:sp>
      <p:cxnSp>
        <p:nvCxnSpPr>
          <p:cNvPr id="11" name="Straight Arrow Connector 10">
            <a:extLst>
              <a:ext uri="{FF2B5EF4-FFF2-40B4-BE49-F238E27FC236}">
                <a16:creationId xmlns:a16="http://schemas.microsoft.com/office/drawing/2014/main" id="{8F14137A-29AF-49A4-887E-1D69B211C3E4}"/>
              </a:ext>
            </a:extLst>
          </p:cNvPr>
          <p:cNvCxnSpPr>
            <a:cxnSpLocks/>
            <a:stCxn id="10" idx="3"/>
          </p:cNvCxnSpPr>
          <p:nvPr/>
        </p:nvCxnSpPr>
        <p:spPr>
          <a:xfrm flipV="1">
            <a:off x="10085720" y="4263904"/>
            <a:ext cx="1047501" cy="133384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6C691-3636-41B7-9F3F-49B6EF378621}"/>
              </a:ext>
            </a:extLst>
          </p:cNvPr>
          <p:cNvCxnSpPr>
            <a:cxnSpLocks/>
            <a:stCxn id="10" idx="3"/>
          </p:cNvCxnSpPr>
          <p:nvPr/>
        </p:nvCxnSpPr>
        <p:spPr>
          <a:xfrm flipV="1">
            <a:off x="10085720" y="3779450"/>
            <a:ext cx="1811640" cy="1818295"/>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F5CE9A5B-543D-48AC-B1E9-9A4D8EFA6B4E}"/>
              </a:ext>
            </a:extLst>
          </p:cNvPr>
          <p:cNvSpPr>
            <a:spLocks noGrp="1"/>
          </p:cNvSpPr>
          <p:nvPr>
            <p:ph type="title"/>
          </p:nvPr>
        </p:nvSpPr>
        <p:spPr/>
        <p:txBody>
          <a:bodyPr/>
          <a:lstStyle/>
          <a:p>
            <a:r>
              <a:rPr lang="en-US" dirty="0" err="1"/>
              <a:t>Doser</a:t>
            </a:r>
            <a:endParaRPr lang="en-US" dirty="0"/>
          </a:p>
        </p:txBody>
      </p:sp>
    </p:spTree>
    <p:extLst>
      <p:ext uri="{BB962C8B-B14F-4D97-AF65-F5344CB8AC3E}">
        <p14:creationId xmlns:p14="http://schemas.microsoft.com/office/powerpoint/2010/main" val="2937899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level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1EA3F1-3636-4E45-8A49-B6FA934D5978}"/>
              </a:ext>
            </a:extLst>
          </p:cNvPr>
          <p:cNvPicPr>
            <a:picLocks noChangeAspect="1"/>
          </p:cNvPicPr>
          <p:nvPr/>
        </p:nvPicPr>
        <p:blipFill>
          <a:blip r:embed="rId2"/>
          <a:stretch>
            <a:fillRect/>
          </a:stretch>
        </p:blipFill>
        <p:spPr>
          <a:xfrm>
            <a:off x="0" y="1506573"/>
            <a:ext cx="4876800" cy="5351427"/>
          </a:xfrm>
          <a:prstGeom prst="rect">
            <a:avLst/>
          </a:prstGeom>
        </p:spPr>
      </p:pic>
      <p:pic>
        <p:nvPicPr>
          <p:cNvPr id="3" name="Picture 2">
            <a:extLst>
              <a:ext uri="{FF2B5EF4-FFF2-40B4-BE49-F238E27FC236}">
                <a16:creationId xmlns:a16="http://schemas.microsoft.com/office/drawing/2014/main" id="{2AB19813-6BFF-4747-B94A-BFB44F73C669}"/>
              </a:ext>
            </a:extLst>
          </p:cNvPr>
          <p:cNvPicPr>
            <a:picLocks noChangeAspect="1"/>
          </p:cNvPicPr>
          <p:nvPr/>
        </p:nvPicPr>
        <p:blipFill>
          <a:blip r:embed="rId3"/>
          <a:stretch>
            <a:fillRect/>
          </a:stretch>
        </p:blipFill>
        <p:spPr>
          <a:xfrm>
            <a:off x="7162800" y="1488688"/>
            <a:ext cx="5029200" cy="5369312"/>
          </a:xfrm>
          <a:prstGeom prst="rect">
            <a:avLst/>
          </a:prstGeom>
        </p:spPr>
      </p:pic>
      <p:sp>
        <p:nvSpPr>
          <p:cNvPr id="4" name="Title 3">
            <a:extLst>
              <a:ext uri="{FF2B5EF4-FFF2-40B4-BE49-F238E27FC236}">
                <a16:creationId xmlns:a16="http://schemas.microsoft.com/office/drawing/2014/main" id="{C99089FA-5769-489E-9D3C-235A3D6C00B0}"/>
              </a:ext>
            </a:extLst>
          </p:cNvPr>
          <p:cNvSpPr>
            <a:spLocks noGrp="1"/>
          </p:cNvSpPr>
          <p:nvPr>
            <p:ph type="title"/>
          </p:nvPr>
        </p:nvSpPr>
        <p:spPr/>
        <p:txBody>
          <a:bodyPr/>
          <a:lstStyle/>
          <a:p>
            <a:r>
              <a:rPr lang="en-US" dirty="0"/>
              <a:t>Constant Level Tanks and Dosing Tubes</a:t>
            </a:r>
          </a:p>
        </p:txBody>
      </p:sp>
      <p:sp>
        <p:nvSpPr>
          <p:cNvPr id="5" name="TextBox 4">
            <a:extLst>
              <a:ext uri="{FF2B5EF4-FFF2-40B4-BE49-F238E27FC236}">
                <a16:creationId xmlns:a16="http://schemas.microsoft.com/office/drawing/2014/main" id="{FEF4A2D6-C743-4A37-94B2-B2A32748D275}"/>
              </a:ext>
            </a:extLst>
          </p:cNvPr>
          <p:cNvSpPr txBox="1"/>
          <p:nvPr/>
        </p:nvSpPr>
        <p:spPr>
          <a:xfrm>
            <a:off x="4836160" y="3350065"/>
            <a:ext cx="2504212" cy="523220"/>
          </a:xfrm>
          <a:prstGeom prst="rect">
            <a:avLst/>
          </a:prstGeom>
          <a:noFill/>
        </p:spPr>
        <p:txBody>
          <a:bodyPr wrap="none" rtlCol="0">
            <a:spAutoFit/>
          </a:bodyPr>
          <a:lstStyle/>
          <a:p>
            <a:r>
              <a:rPr lang="en-US" dirty="0"/>
              <a:t>coagulant tanks</a:t>
            </a:r>
          </a:p>
        </p:txBody>
      </p:sp>
      <p:sp>
        <p:nvSpPr>
          <p:cNvPr id="6" name="TextBox 5">
            <a:extLst>
              <a:ext uri="{FF2B5EF4-FFF2-40B4-BE49-F238E27FC236}">
                <a16:creationId xmlns:a16="http://schemas.microsoft.com/office/drawing/2014/main" id="{6B7DC72E-CF41-4ED7-BA7E-1C5C6D520239}"/>
              </a:ext>
            </a:extLst>
          </p:cNvPr>
          <p:cNvSpPr txBox="1"/>
          <p:nvPr/>
        </p:nvSpPr>
        <p:spPr>
          <a:xfrm>
            <a:off x="4876800" y="4153203"/>
            <a:ext cx="2206053" cy="523220"/>
          </a:xfrm>
          <a:prstGeom prst="rect">
            <a:avLst/>
          </a:prstGeom>
          <a:noFill/>
        </p:spPr>
        <p:txBody>
          <a:bodyPr wrap="none" rtlCol="0">
            <a:spAutoFit/>
          </a:bodyPr>
          <a:lstStyle/>
          <a:p>
            <a:r>
              <a:rPr lang="en-US" dirty="0"/>
              <a:t>chlorine tanks</a:t>
            </a:r>
          </a:p>
        </p:txBody>
      </p:sp>
      <p:cxnSp>
        <p:nvCxnSpPr>
          <p:cNvPr id="7" name="Straight Arrow Connector 6">
            <a:extLst>
              <a:ext uri="{FF2B5EF4-FFF2-40B4-BE49-F238E27FC236}">
                <a16:creationId xmlns:a16="http://schemas.microsoft.com/office/drawing/2014/main" id="{ED52A41A-7512-4208-B04B-9FE21DC9691C}"/>
              </a:ext>
            </a:extLst>
          </p:cNvPr>
          <p:cNvCxnSpPr>
            <a:cxnSpLocks/>
            <a:stCxn id="6" idx="1"/>
          </p:cNvCxnSpPr>
          <p:nvPr/>
        </p:nvCxnSpPr>
        <p:spPr>
          <a:xfrm flipH="1">
            <a:off x="3046134" y="4414813"/>
            <a:ext cx="1830666" cy="953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B50E657-4D45-4F21-88D5-B8F4A129F9E8}"/>
              </a:ext>
            </a:extLst>
          </p:cNvPr>
          <p:cNvCxnSpPr>
            <a:cxnSpLocks/>
            <a:stCxn id="5" idx="1"/>
          </p:cNvCxnSpPr>
          <p:nvPr/>
        </p:nvCxnSpPr>
        <p:spPr>
          <a:xfrm flipH="1">
            <a:off x="2670748" y="3611675"/>
            <a:ext cx="2165412" cy="151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C3E434D-A32D-40BD-8DC5-558E4C6B66C9}"/>
              </a:ext>
            </a:extLst>
          </p:cNvPr>
          <p:cNvCxnSpPr>
            <a:cxnSpLocks/>
            <a:stCxn id="6" idx="3"/>
          </p:cNvCxnSpPr>
          <p:nvPr/>
        </p:nvCxnSpPr>
        <p:spPr>
          <a:xfrm flipV="1">
            <a:off x="7082853" y="4098311"/>
            <a:ext cx="2594547" cy="316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B4F854-F001-4D28-806C-145B4601CAE3}"/>
              </a:ext>
            </a:extLst>
          </p:cNvPr>
          <p:cNvCxnSpPr>
            <a:cxnSpLocks/>
            <a:stCxn id="5" idx="3"/>
          </p:cNvCxnSpPr>
          <p:nvPr/>
        </p:nvCxnSpPr>
        <p:spPr>
          <a:xfrm>
            <a:off x="7340372" y="3611675"/>
            <a:ext cx="131594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13410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16A7D4-8958-4501-86E6-2D70595A3EF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431600" y="0"/>
            <a:ext cx="4203022" cy="6858000"/>
          </a:xfrm>
          <a:prstGeom prst="rect">
            <a:avLst/>
          </a:prstGeom>
        </p:spPr>
      </p:pic>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Constant Level Tanks and Dosing Tubes</a:t>
            </a:r>
          </a:p>
        </p:txBody>
      </p:sp>
      <p:sp>
        <p:nvSpPr>
          <p:cNvPr id="19" name="Content Placeholder 18">
            <a:extLst>
              <a:ext uri="{FF2B5EF4-FFF2-40B4-BE49-F238E27FC236}">
                <a16:creationId xmlns:a16="http://schemas.microsoft.com/office/drawing/2014/main" id="{704D80F8-86AB-483B-AF6C-39DCA02ED32D}"/>
              </a:ext>
            </a:extLst>
          </p:cNvPr>
          <p:cNvSpPr>
            <a:spLocks noGrp="1"/>
          </p:cNvSpPr>
          <p:nvPr>
            <p:ph idx="1"/>
          </p:nvPr>
        </p:nvSpPr>
        <p:spPr>
          <a:xfrm>
            <a:off x="457199" y="1592487"/>
            <a:ext cx="5035353" cy="3220403"/>
          </a:xfrm>
        </p:spPr>
        <p:txBody>
          <a:bodyPr/>
          <a:lstStyle/>
          <a:p>
            <a:r>
              <a:rPr lang="en-US" dirty="0"/>
              <a:t>Dual purpose calibration columns</a:t>
            </a:r>
          </a:p>
          <a:p>
            <a:pPr lvl="1"/>
            <a:r>
              <a:rPr lang="en-US" dirty="0"/>
              <a:t>Show level in stock tank</a:t>
            </a:r>
          </a:p>
          <a:p>
            <a:pPr lvl="1"/>
            <a:r>
              <a:rPr lang="en-US" dirty="0"/>
              <a:t>Measure flow of chemical</a:t>
            </a:r>
          </a:p>
          <a:p>
            <a:r>
              <a:rPr lang="en-US" dirty="0"/>
              <a:t>Air vents to facilitate initial filling and cleaning</a:t>
            </a:r>
          </a:p>
          <a:p>
            <a:r>
              <a:rPr lang="en-US" dirty="0"/>
              <a:t>Dosing tubes are vertical with flow from bottom to top to easily remove air bubbles</a:t>
            </a:r>
          </a:p>
          <a:p>
            <a:endParaRPr lang="en-US" dirty="0"/>
          </a:p>
        </p:txBody>
      </p:sp>
      <p:cxnSp>
        <p:nvCxnSpPr>
          <p:cNvPr id="11" name="Straight Arrow Connector 10">
            <a:extLst>
              <a:ext uri="{FF2B5EF4-FFF2-40B4-BE49-F238E27FC236}">
                <a16:creationId xmlns:a16="http://schemas.microsoft.com/office/drawing/2014/main" id="{EBCC083C-4402-4135-BB61-8C4A504911C4}"/>
              </a:ext>
            </a:extLst>
          </p:cNvPr>
          <p:cNvCxnSpPr>
            <a:cxnSpLocks/>
          </p:cNvCxnSpPr>
          <p:nvPr/>
        </p:nvCxnSpPr>
        <p:spPr>
          <a:xfrm>
            <a:off x="5283200" y="5080000"/>
            <a:ext cx="4876800" cy="365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FBDD8C-3C7F-4A5F-B783-5C3B30C373E7}"/>
              </a:ext>
            </a:extLst>
          </p:cNvPr>
          <p:cNvCxnSpPr>
            <a:cxnSpLocks/>
          </p:cNvCxnSpPr>
          <p:nvPr/>
        </p:nvCxnSpPr>
        <p:spPr>
          <a:xfrm flipV="1">
            <a:off x="5120640" y="1884681"/>
            <a:ext cx="3922792" cy="9804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E3D3EF0-5CFF-4DD2-96A8-037E9BC82996}"/>
              </a:ext>
            </a:extLst>
          </p:cNvPr>
          <p:cNvCxnSpPr>
            <a:cxnSpLocks/>
          </p:cNvCxnSpPr>
          <p:nvPr/>
        </p:nvCxnSpPr>
        <p:spPr>
          <a:xfrm flipV="1">
            <a:off x="5391178" y="2448560"/>
            <a:ext cx="4260822" cy="9804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5B724C-56B3-420B-A757-B20236E0CCE1}"/>
              </a:ext>
            </a:extLst>
          </p:cNvPr>
          <p:cNvCxnSpPr>
            <a:cxnSpLocks/>
          </p:cNvCxnSpPr>
          <p:nvPr/>
        </p:nvCxnSpPr>
        <p:spPr>
          <a:xfrm>
            <a:off x="4643636" y="3992879"/>
            <a:ext cx="5597644" cy="2946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066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5B99-5303-4297-AAA6-534DA99383E5}"/>
              </a:ext>
            </a:extLst>
          </p:cNvPr>
          <p:cNvSpPr>
            <a:spLocks noGrp="1"/>
          </p:cNvSpPr>
          <p:nvPr>
            <p:ph type="title"/>
          </p:nvPr>
        </p:nvSpPr>
        <p:spPr/>
        <p:txBody>
          <a:bodyPr/>
          <a:lstStyle/>
          <a:p>
            <a:r>
              <a:rPr lang="en-US" dirty="0"/>
              <a:t>Proposed new Dosing Tube Design</a:t>
            </a:r>
          </a:p>
        </p:txBody>
      </p:sp>
      <p:pic>
        <p:nvPicPr>
          <p:cNvPr id="3" name="Picture 2">
            <a:extLst>
              <a:ext uri="{FF2B5EF4-FFF2-40B4-BE49-F238E27FC236}">
                <a16:creationId xmlns:a16="http://schemas.microsoft.com/office/drawing/2014/main" id="{BE9FAB15-F276-486E-BE8A-0B77F2323C12}"/>
              </a:ext>
            </a:extLst>
          </p:cNvPr>
          <p:cNvPicPr>
            <a:picLocks noChangeAspect="1"/>
          </p:cNvPicPr>
          <p:nvPr/>
        </p:nvPicPr>
        <p:blipFill>
          <a:blip r:embed="rId2"/>
          <a:stretch>
            <a:fillRect/>
          </a:stretch>
        </p:blipFill>
        <p:spPr>
          <a:xfrm>
            <a:off x="10557147" y="0"/>
            <a:ext cx="1634853" cy="6858000"/>
          </a:xfrm>
          <a:prstGeom prst="rect">
            <a:avLst/>
          </a:prstGeom>
        </p:spPr>
      </p:pic>
      <p:pic>
        <p:nvPicPr>
          <p:cNvPr id="4" name="Picture 3">
            <a:extLst>
              <a:ext uri="{FF2B5EF4-FFF2-40B4-BE49-F238E27FC236}">
                <a16:creationId xmlns:a16="http://schemas.microsoft.com/office/drawing/2014/main" id="{020F268B-FB4C-4895-9ED6-2EBC40255025}"/>
              </a:ext>
            </a:extLst>
          </p:cNvPr>
          <p:cNvPicPr>
            <a:picLocks noChangeAspect="1"/>
          </p:cNvPicPr>
          <p:nvPr/>
        </p:nvPicPr>
        <p:blipFill>
          <a:blip r:embed="rId3"/>
          <a:stretch>
            <a:fillRect/>
          </a:stretch>
        </p:blipFill>
        <p:spPr>
          <a:xfrm>
            <a:off x="5008880" y="1763504"/>
            <a:ext cx="4669248" cy="4627136"/>
          </a:xfrm>
          <a:prstGeom prst="rect">
            <a:avLst/>
          </a:prstGeom>
        </p:spPr>
      </p:pic>
      <p:sp>
        <p:nvSpPr>
          <p:cNvPr id="5" name="TextBox 4">
            <a:extLst>
              <a:ext uri="{FF2B5EF4-FFF2-40B4-BE49-F238E27FC236}">
                <a16:creationId xmlns:a16="http://schemas.microsoft.com/office/drawing/2014/main" id="{47C276B7-48CC-4518-A170-B7A948FF235A}"/>
              </a:ext>
            </a:extLst>
          </p:cNvPr>
          <p:cNvSpPr txBox="1"/>
          <p:nvPr/>
        </p:nvSpPr>
        <p:spPr>
          <a:xfrm>
            <a:off x="2413056" y="5550013"/>
            <a:ext cx="1928733" cy="523220"/>
          </a:xfrm>
          <a:prstGeom prst="rect">
            <a:avLst/>
          </a:prstGeom>
          <a:noFill/>
        </p:spPr>
        <p:txBody>
          <a:bodyPr wrap="none" rtlCol="0">
            <a:spAutoFit/>
          </a:bodyPr>
          <a:lstStyle/>
          <a:p>
            <a:r>
              <a:rPr lang="en-US" dirty="0"/>
              <a:t>Dosing tube</a:t>
            </a:r>
          </a:p>
        </p:txBody>
      </p:sp>
      <p:cxnSp>
        <p:nvCxnSpPr>
          <p:cNvPr id="6" name="Straight Arrow Connector 5">
            <a:extLst>
              <a:ext uri="{FF2B5EF4-FFF2-40B4-BE49-F238E27FC236}">
                <a16:creationId xmlns:a16="http://schemas.microsoft.com/office/drawing/2014/main" id="{25F7C881-8D90-4573-ACFD-2F64EB7F878A}"/>
              </a:ext>
            </a:extLst>
          </p:cNvPr>
          <p:cNvCxnSpPr>
            <a:cxnSpLocks/>
            <a:stCxn id="5" idx="3"/>
          </p:cNvCxnSpPr>
          <p:nvPr/>
        </p:nvCxnSpPr>
        <p:spPr>
          <a:xfrm>
            <a:off x="4341789" y="5811623"/>
            <a:ext cx="2516211"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C5A6E7B-9DC1-4419-B740-951D8A84DFA9}"/>
              </a:ext>
            </a:extLst>
          </p:cNvPr>
          <p:cNvSpPr txBox="1"/>
          <p:nvPr/>
        </p:nvSpPr>
        <p:spPr>
          <a:xfrm>
            <a:off x="9678128" y="2274636"/>
            <a:ext cx="1082348" cy="523220"/>
          </a:xfrm>
          <a:prstGeom prst="rect">
            <a:avLst/>
          </a:prstGeom>
          <a:noFill/>
        </p:spPr>
        <p:txBody>
          <a:bodyPr wrap="none" rtlCol="0">
            <a:spAutoFit/>
          </a:bodyPr>
          <a:lstStyle/>
          <a:p>
            <a:r>
              <a:rPr lang="en-US" dirty="0"/>
              <a:t>Union</a:t>
            </a:r>
          </a:p>
        </p:txBody>
      </p:sp>
      <p:sp>
        <p:nvSpPr>
          <p:cNvPr id="10" name="TextBox 9">
            <a:extLst>
              <a:ext uri="{FF2B5EF4-FFF2-40B4-BE49-F238E27FC236}">
                <a16:creationId xmlns:a16="http://schemas.microsoft.com/office/drawing/2014/main" id="{60C141A0-2892-446E-8951-1E9DE1721B16}"/>
              </a:ext>
            </a:extLst>
          </p:cNvPr>
          <p:cNvSpPr txBox="1"/>
          <p:nvPr/>
        </p:nvSpPr>
        <p:spPr>
          <a:xfrm>
            <a:off x="602422" y="6269122"/>
            <a:ext cx="10168168" cy="523220"/>
          </a:xfrm>
          <a:prstGeom prst="rect">
            <a:avLst/>
          </a:prstGeom>
          <a:noFill/>
        </p:spPr>
        <p:txBody>
          <a:bodyPr wrap="none" rtlCol="0">
            <a:spAutoFit/>
          </a:bodyPr>
          <a:lstStyle/>
          <a:p>
            <a:r>
              <a:rPr lang="en-US" dirty="0"/>
              <a:t>PVC pipe cut in half. Holds dosing tubes taut and provides protection</a:t>
            </a:r>
          </a:p>
        </p:txBody>
      </p:sp>
      <p:cxnSp>
        <p:nvCxnSpPr>
          <p:cNvPr id="11" name="Straight Arrow Connector 10">
            <a:extLst>
              <a:ext uri="{FF2B5EF4-FFF2-40B4-BE49-F238E27FC236}">
                <a16:creationId xmlns:a16="http://schemas.microsoft.com/office/drawing/2014/main" id="{D15C0C37-C6C5-48D0-BE75-F348BD7D06D4}"/>
              </a:ext>
            </a:extLst>
          </p:cNvPr>
          <p:cNvCxnSpPr>
            <a:cxnSpLocks/>
          </p:cNvCxnSpPr>
          <p:nvPr/>
        </p:nvCxnSpPr>
        <p:spPr>
          <a:xfrm flipV="1">
            <a:off x="3687816" y="6203464"/>
            <a:ext cx="2712984" cy="187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46D9C2-CA33-4C4A-AE28-6563C5D1CA52}"/>
              </a:ext>
            </a:extLst>
          </p:cNvPr>
          <p:cNvCxnSpPr>
            <a:cxnSpLocks/>
            <a:stCxn id="9" idx="1"/>
          </p:cNvCxnSpPr>
          <p:nvPr/>
        </p:nvCxnSpPr>
        <p:spPr>
          <a:xfrm flipH="1">
            <a:off x="8890000" y="2536246"/>
            <a:ext cx="7881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39764BA-7A7B-41AB-924C-120B71FEF3C9}"/>
              </a:ext>
            </a:extLst>
          </p:cNvPr>
          <p:cNvCxnSpPr>
            <a:cxnSpLocks/>
            <a:stCxn id="9" idx="3"/>
          </p:cNvCxnSpPr>
          <p:nvPr/>
        </p:nvCxnSpPr>
        <p:spPr>
          <a:xfrm flipV="1">
            <a:off x="10760476" y="2067631"/>
            <a:ext cx="161524" cy="4686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111944D-427D-4F10-9ED5-02681AC929FE}"/>
              </a:ext>
            </a:extLst>
          </p:cNvPr>
          <p:cNvCxnSpPr>
            <a:cxnSpLocks/>
          </p:cNvCxnSpPr>
          <p:nvPr/>
        </p:nvCxnSpPr>
        <p:spPr>
          <a:xfrm flipV="1">
            <a:off x="9062720" y="4021212"/>
            <a:ext cx="2113280" cy="24066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69C7E89-8A48-47C8-988A-155FE4EB8480}"/>
              </a:ext>
            </a:extLst>
          </p:cNvPr>
          <p:cNvSpPr txBox="1"/>
          <p:nvPr/>
        </p:nvSpPr>
        <p:spPr>
          <a:xfrm>
            <a:off x="690577" y="3603326"/>
            <a:ext cx="4230149" cy="1815882"/>
          </a:xfrm>
          <a:prstGeom prst="rect">
            <a:avLst/>
          </a:prstGeom>
          <a:noFill/>
        </p:spPr>
        <p:txBody>
          <a:bodyPr wrap="square" rtlCol="0">
            <a:spAutoFit/>
          </a:bodyPr>
          <a:lstStyle/>
          <a:p>
            <a:r>
              <a:rPr lang="en-US" dirty="0"/>
              <a:t>PVC disc with holes that are slightly smaller than the OD of the dosing tubes (glued into the union)</a:t>
            </a:r>
          </a:p>
        </p:txBody>
      </p:sp>
      <p:cxnSp>
        <p:nvCxnSpPr>
          <p:cNvPr id="24" name="Straight Arrow Connector 23">
            <a:extLst>
              <a:ext uri="{FF2B5EF4-FFF2-40B4-BE49-F238E27FC236}">
                <a16:creationId xmlns:a16="http://schemas.microsoft.com/office/drawing/2014/main" id="{41335ADC-2EE3-40C9-93B5-8000B8C1002F}"/>
              </a:ext>
            </a:extLst>
          </p:cNvPr>
          <p:cNvCxnSpPr>
            <a:cxnSpLocks/>
            <a:stCxn id="23" idx="3"/>
          </p:cNvCxnSpPr>
          <p:nvPr/>
        </p:nvCxnSpPr>
        <p:spPr>
          <a:xfrm flipV="1">
            <a:off x="4920726" y="4021214"/>
            <a:ext cx="1635759" cy="490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3796648-9C46-49B6-A23F-09256920451F}"/>
              </a:ext>
            </a:extLst>
          </p:cNvPr>
          <p:cNvSpPr txBox="1"/>
          <p:nvPr/>
        </p:nvSpPr>
        <p:spPr>
          <a:xfrm>
            <a:off x="646498" y="1501831"/>
            <a:ext cx="4318305" cy="1815882"/>
          </a:xfrm>
          <a:prstGeom prst="rect">
            <a:avLst/>
          </a:prstGeom>
          <a:noFill/>
        </p:spPr>
        <p:txBody>
          <a:bodyPr wrap="square" rtlCol="0">
            <a:spAutoFit/>
          </a:bodyPr>
          <a:lstStyle/>
          <a:p>
            <a:r>
              <a:rPr lang="en-US" dirty="0"/>
              <a:t>Dosing tube ends cut on angle so they can be pulled through small holes in disc to create a liquid tight seal</a:t>
            </a:r>
          </a:p>
        </p:txBody>
      </p:sp>
      <p:cxnSp>
        <p:nvCxnSpPr>
          <p:cNvPr id="28" name="Straight Arrow Connector 27">
            <a:extLst>
              <a:ext uri="{FF2B5EF4-FFF2-40B4-BE49-F238E27FC236}">
                <a16:creationId xmlns:a16="http://schemas.microsoft.com/office/drawing/2014/main" id="{41F0751C-F0D1-4C8B-9E46-3388153410BE}"/>
              </a:ext>
            </a:extLst>
          </p:cNvPr>
          <p:cNvCxnSpPr>
            <a:cxnSpLocks/>
            <a:stCxn id="27" idx="3"/>
          </p:cNvCxnSpPr>
          <p:nvPr/>
        </p:nvCxnSpPr>
        <p:spPr>
          <a:xfrm flipV="1">
            <a:off x="4964803" y="1961328"/>
            <a:ext cx="1917153" cy="4484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17429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798446-C202-4AD1-B151-78E2B7E80DF1}"/>
              </a:ext>
            </a:extLst>
          </p:cNvPr>
          <p:cNvPicPr>
            <a:picLocks noChangeAspect="1"/>
          </p:cNvPicPr>
          <p:nvPr/>
        </p:nvPicPr>
        <p:blipFill>
          <a:blip r:embed="rId2"/>
          <a:stretch>
            <a:fillRect/>
          </a:stretch>
        </p:blipFill>
        <p:spPr>
          <a:xfrm>
            <a:off x="4968240" y="1465054"/>
            <a:ext cx="7223760" cy="5392945"/>
          </a:xfrm>
          <a:prstGeom prst="rect">
            <a:avLst/>
          </a:prstGeom>
        </p:spPr>
      </p:pic>
      <p:sp>
        <p:nvSpPr>
          <p:cNvPr id="2" name="Title 1">
            <a:extLst>
              <a:ext uri="{FF2B5EF4-FFF2-40B4-BE49-F238E27FC236}">
                <a16:creationId xmlns:a16="http://schemas.microsoft.com/office/drawing/2014/main" id="{BB639DB5-EEF9-41A6-BFF0-56DE0C3E8D52}"/>
              </a:ext>
            </a:extLst>
          </p:cNvPr>
          <p:cNvSpPr>
            <a:spLocks noGrp="1"/>
          </p:cNvSpPr>
          <p:nvPr>
            <p:ph type="title"/>
          </p:nvPr>
        </p:nvSpPr>
        <p:spPr/>
        <p:txBody>
          <a:bodyPr/>
          <a:lstStyle/>
          <a:p>
            <a:r>
              <a:rPr lang="en-US" dirty="0"/>
              <a:t>Redundant design with duplicate paths for chemicals to flow</a:t>
            </a:r>
          </a:p>
        </p:txBody>
      </p:sp>
      <p:sp>
        <p:nvSpPr>
          <p:cNvPr id="4" name="TextBox 3">
            <a:extLst>
              <a:ext uri="{FF2B5EF4-FFF2-40B4-BE49-F238E27FC236}">
                <a16:creationId xmlns:a16="http://schemas.microsoft.com/office/drawing/2014/main" id="{E232FD00-8C0B-4920-923E-AE60F3B904E5}"/>
              </a:ext>
            </a:extLst>
          </p:cNvPr>
          <p:cNvSpPr txBox="1"/>
          <p:nvPr/>
        </p:nvSpPr>
        <p:spPr>
          <a:xfrm>
            <a:off x="248976" y="4845840"/>
            <a:ext cx="2593980" cy="523220"/>
          </a:xfrm>
          <a:prstGeom prst="rect">
            <a:avLst/>
          </a:prstGeom>
          <a:noFill/>
        </p:spPr>
        <p:txBody>
          <a:bodyPr wrap="none" rtlCol="0">
            <a:spAutoFit/>
          </a:bodyPr>
          <a:lstStyle/>
          <a:p>
            <a:r>
              <a:rPr lang="en-US" dirty="0"/>
              <a:t>Air release vents</a:t>
            </a:r>
          </a:p>
        </p:txBody>
      </p:sp>
      <p:cxnSp>
        <p:nvCxnSpPr>
          <p:cNvPr id="5" name="Straight Arrow Connector 4">
            <a:extLst>
              <a:ext uri="{FF2B5EF4-FFF2-40B4-BE49-F238E27FC236}">
                <a16:creationId xmlns:a16="http://schemas.microsoft.com/office/drawing/2014/main" id="{B7656BA4-33A0-4ADA-AB32-C4B3C132DED6}"/>
              </a:ext>
            </a:extLst>
          </p:cNvPr>
          <p:cNvCxnSpPr>
            <a:cxnSpLocks/>
            <a:stCxn id="4" idx="3"/>
          </p:cNvCxnSpPr>
          <p:nvPr/>
        </p:nvCxnSpPr>
        <p:spPr>
          <a:xfrm flipV="1">
            <a:off x="2842956" y="4368800"/>
            <a:ext cx="4878644" cy="7386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290A61-F2E0-40AA-8B83-2A218AB767F2}"/>
              </a:ext>
            </a:extLst>
          </p:cNvPr>
          <p:cNvSpPr txBox="1"/>
          <p:nvPr/>
        </p:nvSpPr>
        <p:spPr>
          <a:xfrm>
            <a:off x="248976" y="4214905"/>
            <a:ext cx="2613216" cy="523220"/>
          </a:xfrm>
          <a:prstGeom prst="rect">
            <a:avLst/>
          </a:prstGeom>
          <a:noFill/>
        </p:spPr>
        <p:txBody>
          <a:bodyPr wrap="none" rtlCol="0">
            <a:spAutoFit/>
          </a:bodyPr>
          <a:lstStyle/>
          <a:p>
            <a:r>
              <a:rPr lang="en-US" dirty="0"/>
              <a:t>Select stock tank</a:t>
            </a:r>
          </a:p>
        </p:txBody>
      </p:sp>
      <p:cxnSp>
        <p:nvCxnSpPr>
          <p:cNvPr id="10" name="Straight Arrow Connector 9">
            <a:extLst>
              <a:ext uri="{FF2B5EF4-FFF2-40B4-BE49-F238E27FC236}">
                <a16:creationId xmlns:a16="http://schemas.microsoft.com/office/drawing/2014/main" id="{45D5010B-BC5D-462B-BFCB-B347A7E33016}"/>
              </a:ext>
            </a:extLst>
          </p:cNvPr>
          <p:cNvCxnSpPr>
            <a:cxnSpLocks/>
            <a:stCxn id="9" idx="3"/>
          </p:cNvCxnSpPr>
          <p:nvPr/>
        </p:nvCxnSpPr>
        <p:spPr>
          <a:xfrm flipV="1">
            <a:off x="2862192" y="4107190"/>
            <a:ext cx="4016128" cy="3693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D94415-904A-4FEE-8704-2EBDD3E9542F}"/>
              </a:ext>
            </a:extLst>
          </p:cNvPr>
          <p:cNvSpPr txBox="1"/>
          <p:nvPr/>
        </p:nvSpPr>
        <p:spPr>
          <a:xfrm>
            <a:off x="256208" y="3530113"/>
            <a:ext cx="3570208" cy="523220"/>
          </a:xfrm>
          <a:prstGeom prst="rect">
            <a:avLst/>
          </a:prstGeom>
          <a:noFill/>
        </p:spPr>
        <p:txBody>
          <a:bodyPr wrap="none" rtlCol="0">
            <a:spAutoFit/>
          </a:bodyPr>
          <a:lstStyle/>
          <a:p>
            <a:r>
              <a:rPr lang="en-US" dirty="0"/>
              <a:t>Select float/dosing tube</a:t>
            </a:r>
          </a:p>
        </p:txBody>
      </p:sp>
      <p:cxnSp>
        <p:nvCxnSpPr>
          <p:cNvPr id="14" name="Straight Arrow Connector 13">
            <a:extLst>
              <a:ext uri="{FF2B5EF4-FFF2-40B4-BE49-F238E27FC236}">
                <a16:creationId xmlns:a16="http://schemas.microsoft.com/office/drawing/2014/main" id="{64503747-A0A0-461E-9B9A-789CE1BE5414}"/>
              </a:ext>
            </a:extLst>
          </p:cNvPr>
          <p:cNvCxnSpPr>
            <a:cxnSpLocks/>
          </p:cNvCxnSpPr>
          <p:nvPr/>
        </p:nvCxnSpPr>
        <p:spPr>
          <a:xfrm flipV="1">
            <a:off x="3705472" y="3108960"/>
            <a:ext cx="4016128" cy="6893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6AFBE07-AAA7-4608-8BF4-1578D19B161B}"/>
              </a:ext>
            </a:extLst>
          </p:cNvPr>
          <p:cNvCxnSpPr>
            <a:cxnSpLocks/>
          </p:cNvCxnSpPr>
          <p:nvPr/>
        </p:nvCxnSpPr>
        <p:spPr>
          <a:xfrm>
            <a:off x="6553200" y="3322320"/>
            <a:ext cx="1168400" cy="1313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A9DEE10-E1F4-4F72-A85D-336D06AF84F6}"/>
              </a:ext>
            </a:extLst>
          </p:cNvPr>
          <p:cNvCxnSpPr>
            <a:cxnSpLocks/>
          </p:cNvCxnSpPr>
          <p:nvPr/>
        </p:nvCxnSpPr>
        <p:spPr>
          <a:xfrm>
            <a:off x="6313356" y="4170430"/>
            <a:ext cx="971364" cy="241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7728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 (watch out for contractions!)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greatly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FA5C-56A8-4B32-B39E-84EB3EA5FC53}"/>
              </a:ext>
            </a:extLst>
          </p:cNvPr>
          <p:cNvSpPr>
            <a:spLocks noGrp="1"/>
          </p:cNvSpPr>
          <p:nvPr>
            <p:ph type="title"/>
          </p:nvPr>
        </p:nvSpPr>
        <p:spPr/>
        <p:txBody>
          <a:bodyPr/>
          <a:lstStyle/>
          <a:p>
            <a:r>
              <a:rPr lang="en-US" dirty="0"/>
              <a:t>Opportunities to Improve the Dose Controller</a:t>
            </a:r>
          </a:p>
        </p:txBody>
      </p:sp>
      <p:sp>
        <p:nvSpPr>
          <p:cNvPr id="3" name="Content Placeholder 2">
            <a:extLst>
              <a:ext uri="{FF2B5EF4-FFF2-40B4-BE49-F238E27FC236}">
                <a16:creationId xmlns:a16="http://schemas.microsoft.com/office/drawing/2014/main" id="{6EE67369-C1F4-422F-8FCE-6020821D1613}"/>
              </a:ext>
            </a:extLst>
          </p:cNvPr>
          <p:cNvSpPr>
            <a:spLocks noGrp="1"/>
          </p:cNvSpPr>
          <p:nvPr>
            <p:ph idx="1"/>
          </p:nvPr>
        </p:nvSpPr>
        <p:spPr>
          <a:xfrm>
            <a:off x="457200" y="1600200"/>
            <a:ext cx="8080131" cy="4525963"/>
          </a:xfrm>
        </p:spPr>
        <p:txBody>
          <a:bodyPr/>
          <a:lstStyle/>
          <a:p>
            <a:r>
              <a:rPr lang="en-US" dirty="0"/>
              <a:t>Make it easier to clean (perhaps clean in place)</a:t>
            </a:r>
          </a:p>
          <a:p>
            <a:r>
              <a:rPr lang="en-US" dirty="0"/>
              <a:t>Bundle of dosing tubes inside a pipe to make a single unit that can handle high flow rate while maintaining laminar flow</a:t>
            </a:r>
          </a:p>
          <a:p>
            <a:pPr lvl="1"/>
            <a:r>
              <a:rPr lang="en-US" dirty="0"/>
              <a:t>A honeycomb structure would be cool</a:t>
            </a:r>
          </a:p>
          <a:p>
            <a:pPr lvl="1"/>
            <a:r>
              <a:rPr lang="en-US" dirty="0"/>
              <a:t>Must be compatible with chlorine</a:t>
            </a:r>
          </a:p>
          <a:p>
            <a:pPr lvl="1"/>
            <a:r>
              <a:rPr lang="en-US" dirty="0"/>
              <a:t>Chemicals will flow on the outside of the dosing tubes too!</a:t>
            </a:r>
          </a:p>
          <a:p>
            <a:endParaRPr lang="en-US" dirty="0"/>
          </a:p>
          <a:p>
            <a:endParaRPr lang="en-US" dirty="0"/>
          </a:p>
        </p:txBody>
      </p:sp>
      <p:pic>
        <p:nvPicPr>
          <p:cNvPr id="4" name="Picture 3">
            <a:extLst>
              <a:ext uri="{FF2B5EF4-FFF2-40B4-BE49-F238E27FC236}">
                <a16:creationId xmlns:a16="http://schemas.microsoft.com/office/drawing/2014/main" id="{5BE77F72-9A30-4E1D-979D-ED4E942D8E0C}"/>
              </a:ext>
            </a:extLst>
          </p:cNvPr>
          <p:cNvPicPr>
            <a:picLocks noChangeAspect="1"/>
          </p:cNvPicPr>
          <p:nvPr/>
        </p:nvPicPr>
        <p:blipFill>
          <a:blip r:embed="rId2"/>
          <a:stretch>
            <a:fillRect/>
          </a:stretch>
        </p:blipFill>
        <p:spPr>
          <a:xfrm>
            <a:off x="8458200" y="1735371"/>
            <a:ext cx="3608832" cy="3161944"/>
          </a:xfrm>
          <a:prstGeom prst="rect">
            <a:avLst/>
          </a:prstGeom>
        </p:spPr>
      </p:pic>
    </p:spTree>
    <p:extLst>
      <p:ext uri="{BB962C8B-B14F-4D97-AF65-F5344CB8AC3E}">
        <p14:creationId xmlns:p14="http://schemas.microsoft.com/office/powerpoint/2010/main" val="37466864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Need a new LFOM design for flow rates above about 100 L/s to avoid using very large pipes</a:t>
            </a:r>
          </a:p>
          <a:p>
            <a:pPr lvl="1"/>
            <a:r>
              <a:rPr lang="en-US" sz="2400" dirty="0"/>
              <a:t>Need a new </a:t>
            </a:r>
            <a:r>
              <a:rPr lang="en-US" sz="2400" dirty="0" err="1"/>
              <a:t>doser</a:t>
            </a:r>
            <a:r>
              <a:rPr lang="en-US" sz="2400" dirty="0"/>
              <a:t> tube design for when multiple tubes are required</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128583</TotalTime>
  <Words>3883</Words>
  <Application>Microsoft Office PowerPoint</Application>
  <PresentationFormat>Widescreen</PresentationFormat>
  <Paragraphs>578</Paragraphs>
  <Slides>83</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4" baseType="lpstr">
      <vt:lpstr>Candara</vt:lpstr>
      <vt:lpstr>Times New Roman</vt:lpstr>
      <vt:lpstr>Wingdings</vt:lpstr>
      <vt:lpstr>Century Gothic</vt:lpstr>
      <vt:lpstr>Symbol</vt:lpstr>
      <vt:lpstr>Arial</vt:lpstr>
      <vt:lpstr>Calibri</vt:lpstr>
      <vt:lpstr>Baskerville Old Face</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PowerPoint Presentation</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Hypochlorinator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Doser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Constant Level Tanks and Dosing Tubes</vt:lpstr>
      <vt:lpstr>Constant Level Tanks and Dosing Tubes</vt:lpstr>
      <vt:lpstr>Proposed new Dosing Tube Design</vt:lpstr>
      <vt:lpstr>Redundant design with duplicate paths for chemicals to flow</vt:lpstr>
      <vt:lpstr>PowerPoint Presentation</vt:lpstr>
      <vt:lpstr>Atima doser: Three 1/8” diameter tubes, 1.93 m long, 187.5 g/L stock solution of PACl, 5 to 48 mg/L dose range</vt:lpstr>
      <vt:lpstr>Linear Chemical Dose Controller (CDC):  A key technology for high performing plants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Opportunities to Improve the Dose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1839</cp:revision>
  <cp:lastPrinted>2017-09-05T11:56:51Z</cp:lastPrinted>
  <dcterms:created xsi:type="dcterms:W3CDTF">2004-08-17T19:01:02Z</dcterms:created>
  <dcterms:modified xsi:type="dcterms:W3CDTF">2023-02-08T15:53:42Z</dcterms:modified>
</cp:coreProperties>
</file>